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AAA9B9C-B527-41E6-8CC7-A536C0B88BC4}">
  <a:tblStyle styleId="{5AAA9B9C-B527-41E6-8CC7-A536C0B88BC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c8fc99b86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c8fc99b86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c8fc99b86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c8fc99b86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d4b9875dd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d4b9875dd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c8fc99b8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c8fc99b8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c8fc99b86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c8fc99b86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d4b9875dd_3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d4b9875dd_3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7d4b9875d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7d4b9875d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d4b9875d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d4b9875d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c8fc99b86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c8fc99b86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c8fc99b86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c8fc99b86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Relationship Id="rId4" Type="http://schemas.openxmlformats.org/officeDocument/2006/relationships/hyperlink" Target="http://www.youtube.com/watch?v=FmCJqykN2J0" TargetMode="External"/><Relationship Id="rId5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Origin of the Seasons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ASTR-105G-M02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Spring 2020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283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FFFFF"/>
                </a:solidFill>
              </a:rPr>
              <a:t>Exercise #3</a:t>
            </a:r>
            <a:r>
              <a:rPr lang="en">
                <a:solidFill>
                  <a:srgbClr val="FFFFFF"/>
                </a:solidFill>
              </a:rPr>
              <a:t>: Tips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Things will not turn out perfectly, but you should see general trends.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Measure the full arc lengths before you start! This will make things easier.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DO NOT just flip the numbers between the Arctic/Antarctic Circles, or between the 2 solstices. You WILL get the answer wrong!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463" y="3337063"/>
            <a:ext cx="5934075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idx="1" type="body"/>
          </p:nvPr>
        </p:nvSpPr>
        <p:spPr>
          <a:xfrm>
            <a:off x="4487125" y="505725"/>
            <a:ext cx="4366800" cy="274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FFFFFF"/>
                </a:solidFill>
              </a:rPr>
              <a:t>Calculating daytime hours</a:t>
            </a:r>
            <a:r>
              <a:rPr b="1" lang="en">
                <a:solidFill>
                  <a:srgbClr val="FFFFFF"/>
                </a:solidFill>
              </a:rPr>
              <a:t>: </a:t>
            </a:r>
            <a:endParaRPr b="1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Length day arc x (24hr / total arc length)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FFFFFF"/>
                </a:solidFill>
              </a:rPr>
              <a:t>Calculating nighttime hours:</a:t>
            </a:r>
            <a:endParaRPr b="1" u="sng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24 hours - daytime hours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"/>
            <a:ext cx="22352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3"/>
          <p:cNvSpPr txBox="1"/>
          <p:nvPr/>
        </p:nvSpPr>
        <p:spPr>
          <a:xfrm>
            <a:off x="2313550" y="10717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Exercise 3: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Experiment 1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Exercise 3: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Experiment 2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Exercise 3: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Experiment 3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Exercise 4</a:t>
            </a:r>
            <a:endParaRPr sz="2400"/>
          </a:p>
        </p:txBody>
      </p:sp>
      <p:cxnSp>
        <p:nvCxnSpPr>
          <p:cNvPr id="124" name="Google Shape;124;p23"/>
          <p:cNvCxnSpPr/>
          <p:nvPr/>
        </p:nvCxnSpPr>
        <p:spPr>
          <a:xfrm flipH="1" rot="10800000">
            <a:off x="20250" y="3983025"/>
            <a:ext cx="9103500" cy="21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" name="Google Shape;125;p23"/>
          <p:cNvCxnSpPr/>
          <p:nvPr/>
        </p:nvCxnSpPr>
        <p:spPr>
          <a:xfrm>
            <a:off x="4347225" y="21525"/>
            <a:ext cx="32400" cy="5132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6" name="Google Shape;126;p23"/>
          <p:cNvSpPr txBox="1"/>
          <p:nvPr/>
        </p:nvSpPr>
        <p:spPr>
          <a:xfrm>
            <a:off x="4756125" y="4250375"/>
            <a:ext cx="40998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Area of a circle: πR</a:t>
            </a:r>
            <a:r>
              <a:rPr baseline="30000" lang="en" sz="1800">
                <a:solidFill>
                  <a:schemeClr val="dk1"/>
                </a:solidFill>
              </a:rPr>
              <a:t>2 </a:t>
            </a:r>
            <a:r>
              <a:rPr lang="en" sz="1800">
                <a:solidFill>
                  <a:schemeClr val="dk1"/>
                </a:solidFill>
              </a:rPr>
              <a:t> 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Area of an ellipse: πab/4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Schedule for the next few weeks</a:t>
            </a:r>
            <a:endParaRPr/>
          </a:p>
        </p:txBody>
      </p:sp>
      <p:graphicFrame>
        <p:nvGraphicFramePr>
          <p:cNvPr id="61" name="Google Shape;61;p14"/>
          <p:cNvGraphicFramePr/>
          <p:nvPr/>
        </p:nvGraphicFramePr>
        <p:xfrm>
          <a:off x="952500" y="1619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{5AAA9B9C-B527-41E6-8CC7-A536C0B88BC4}</a:tableStyleId>
              </a:tblPr>
              <a:tblGrid>
                <a:gridCol w="2456925"/>
                <a:gridCol w="2456925"/>
                <a:gridCol w="2456925"/>
              </a:tblGrid>
              <a:tr h="608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Week of: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Lab No.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Lab Title: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>
                    <a:lnB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8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2/3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1C458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2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1C458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Origin of the Seasons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>
                    <a:lnT cap="flat" cmpd="sng" w="3810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1C4587"/>
                    </a:solidFill>
                  </a:tcPr>
                </a:tc>
              </a:tr>
              <a:tr h="608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2/10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3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Scale Model of the Solar System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608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2/17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--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Review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608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2/24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4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2"/>
                          </a:solidFill>
                        </a:rPr>
                        <a:t>Phases of the Moon</a:t>
                      </a:r>
                      <a:endParaRPr>
                        <a:solidFill>
                          <a:schemeClr val="lt2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FFFFF"/>
                </a:solidFill>
              </a:rPr>
              <a:t>Hypothesis</a:t>
            </a:r>
            <a:r>
              <a:rPr lang="en">
                <a:solidFill>
                  <a:srgbClr val="FFFFFF"/>
                </a:solidFill>
              </a:rPr>
              <a:t>: The Earth is closer to the sun in the summer and further away in the winter.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253975" y="16720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For this to make sense, the Earth’s orbit cannot be circular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>
                <a:solidFill>
                  <a:schemeClr val="dk1"/>
                </a:solidFill>
              </a:rPr>
              <a:t>Aphelion</a:t>
            </a:r>
            <a:r>
              <a:rPr lang="en">
                <a:solidFill>
                  <a:schemeClr val="dk1"/>
                </a:solidFill>
              </a:rPr>
              <a:t> - </a:t>
            </a:r>
            <a:r>
              <a:rPr i="1" lang="en">
                <a:solidFill>
                  <a:schemeClr val="dk1"/>
                </a:solidFill>
              </a:rPr>
              <a:t>maximum</a:t>
            </a:r>
            <a:r>
              <a:rPr lang="en">
                <a:solidFill>
                  <a:schemeClr val="dk1"/>
                </a:solidFill>
              </a:rPr>
              <a:t> distance from the sun (~152 million km)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>
                <a:solidFill>
                  <a:schemeClr val="dk1"/>
                </a:solidFill>
              </a:rPr>
              <a:t>Perihelion</a:t>
            </a:r>
            <a:r>
              <a:rPr lang="en">
                <a:solidFill>
                  <a:schemeClr val="dk1"/>
                </a:solidFill>
              </a:rPr>
              <a:t> - </a:t>
            </a:r>
            <a:r>
              <a:rPr i="1" lang="en">
                <a:solidFill>
                  <a:schemeClr val="dk1"/>
                </a:solidFill>
              </a:rPr>
              <a:t>minimum</a:t>
            </a:r>
            <a:r>
              <a:rPr lang="en">
                <a:solidFill>
                  <a:schemeClr val="dk1"/>
                </a:solidFill>
              </a:rPr>
              <a:t> distance from the sun (~147 million km)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Change between peri/aphelion: ~3%. Is this enough?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 u="sng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rgbClr val="FFFFFF"/>
                </a:solidFill>
              </a:rPr>
              <a:t>Exercise #1</a:t>
            </a:r>
            <a:r>
              <a:rPr lang="en" sz="2800">
                <a:solidFill>
                  <a:srgbClr val="FFFFFF"/>
                </a:solidFill>
              </a:rPr>
              <a:t>: </a:t>
            </a:r>
            <a:r>
              <a:rPr lang="en">
                <a:solidFill>
                  <a:srgbClr val="FFFFFF"/>
                </a:solidFill>
              </a:rPr>
              <a:t>using the images of the sun in July and January measure the diameter of the sun to test this hypothesis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236375" y="272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Earth’s Tilt and latitude</a:t>
            </a:r>
            <a:endParaRPr/>
          </a:p>
        </p:txBody>
      </p:sp>
      <p:pic>
        <p:nvPicPr>
          <p:cNvPr id="73" name="Google Shape;7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8552" y="1017725"/>
            <a:ext cx="7225576" cy="395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69448"/>
            <a:ext cx="9144001" cy="40046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8"/>
          <p:cNvSpPr txBox="1"/>
          <p:nvPr/>
        </p:nvSpPr>
        <p:spPr>
          <a:xfrm>
            <a:off x="5143500" y="445025"/>
            <a:ext cx="3130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Meteosat 9 (EUMETSAT)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The four changes of the seasons, related to the position of sunlight on the planet, are captured in this view from Earth orbit. &#10; &#10;Read more at http://earthobservatory.nasa.gov/IOTD/view.php?id=52248&amp;src=youtube" id="89" name="Google Shape;89;p18" title="Seeing Equinoxes and Solstices from Space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43500" y="109985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9"/>
          <p:cNvPicPr preferRelativeResize="0"/>
          <p:nvPr/>
        </p:nvPicPr>
        <p:blipFill rotWithShape="1">
          <a:blip r:embed="rId3">
            <a:alphaModFix/>
          </a:blip>
          <a:srcRect b="0" l="0" r="50052" t="0"/>
          <a:stretch/>
        </p:blipFill>
        <p:spPr>
          <a:xfrm>
            <a:off x="0" y="0"/>
            <a:ext cx="7720673" cy="25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9"/>
          <p:cNvPicPr preferRelativeResize="0"/>
          <p:nvPr/>
        </p:nvPicPr>
        <p:blipFill rotWithShape="1">
          <a:blip r:embed="rId3">
            <a:alphaModFix/>
          </a:blip>
          <a:srcRect b="0" l="50052" r="0" t="0"/>
          <a:stretch/>
        </p:blipFill>
        <p:spPr>
          <a:xfrm>
            <a:off x="1423351" y="2583375"/>
            <a:ext cx="7720620" cy="25763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9"/>
          <p:cNvSpPr txBox="1"/>
          <p:nvPr/>
        </p:nvSpPr>
        <p:spPr>
          <a:xfrm>
            <a:off x="7456450" y="161750"/>
            <a:ext cx="18357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Himawari-8 (JAXA)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Exercise #2 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" sz="2200">
                <a:solidFill>
                  <a:schemeClr val="dk1"/>
                </a:solidFill>
              </a:rPr>
              <a:t>How the temperature changes with Latitude in general</a:t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" sz="2200">
                <a:solidFill>
                  <a:schemeClr val="dk1"/>
                </a:solidFill>
              </a:rPr>
              <a:t>How temperature changes with elevation</a:t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" sz="2200">
                <a:solidFill>
                  <a:schemeClr val="dk1"/>
                </a:solidFill>
              </a:rPr>
              <a:t>How the seasons affect temperature changes at particular Latitudes</a:t>
            </a:r>
            <a:endParaRPr sz="2200">
              <a:solidFill>
                <a:schemeClr val="dk1"/>
              </a:solidFill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" sz="2200">
                <a:solidFill>
                  <a:srgbClr val="FFFFFF"/>
                </a:solidFill>
              </a:rPr>
              <a:t>All answers can be found using Table 2.1! You don’t need to look anything up.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305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FFFFF"/>
                </a:solidFill>
              </a:rPr>
              <a:t>Exercise #3</a:t>
            </a:r>
            <a:r>
              <a:rPr lang="en">
                <a:solidFill>
                  <a:srgbClr val="FFFFFF"/>
                </a:solidFill>
              </a:rPr>
              <a:t>: Setup</a:t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9531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Scale: </a:t>
            </a:r>
            <a:r>
              <a:rPr b="1" lang="en" sz="2000" u="sng">
                <a:solidFill>
                  <a:schemeClr val="dk1"/>
                </a:solidFill>
              </a:rPr>
              <a:t>1 cm = 1 million km</a:t>
            </a:r>
            <a:r>
              <a:rPr lang="en" sz="2000">
                <a:solidFill>
                  <a:schemeClr val="dk1"/>
                </a:solidFill>
              </a:rPr>
              <a:t>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Place the sun/earth at their average distance, 150 million kilometers (1.5 meters apart)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Be sure to line up the sun (lamp) so that the light is completely horizontal and hits the center of the earth (the sphere).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2138" y="3381363"/>
            <a:ext cx="5934075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